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ags/tag1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147473317" r:id="rId2"/>
    <p:sldId id="309" r:id="rId3"/>
    <p:sldId id="280" r:id="rId4"/>
    <p:sldId id="279" r:id="rId5"/>
    <p:sldId id="289" r:id="rId6"/>
    <p:sldId id="292" r:id="rId7"/>
    <p:sldId id="297" r:id="rId8"/>
    <p:sldId id="302" r:id="rId9"/>
    <p:sldId id="299" r:id="rId10"/>
    <p:sldId id="2147473364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7"/>
    <p:restoredTop sz="96512"/>
  </p:normalViewPr>
  <p:slideViewPr>
    <p:cSldViewPr snapToGrid="0">
      <p:cViewPr>
        <p:scale>
          <a:sx n="108" d="100"/>
          <a:sy n="108" d="100"/>
        </p:scale>
        <p:origin x="97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B03D667-E487-6F4B-8144-A7EF3CE3C122}" type="datetimeFigureOut">
              <a:rPr lang="en-US" smtClean="0"/>
              <a:t>8/2/23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AF28F4-C3BA-0940-9934-B70786D516A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1507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1BD2C90-BBA0-46EC-8B01-B5FB30F66FDA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3" name="Folienbildplatzhalter 2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5" name="Notizenplatzhalter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/>
              <a:t>Hi everyone, today Sarah and I are going ...</a:t>
            </a:r>
          </a:p>
        </p:txBody>
      </p:sp>
    </p:spTree>
    <p:extLst>
      <p:ext uri="{BB962C8B-B14F-4D97-AF65-F5344CB8AC3E}">
        <p14:creationId xmlns:p14="http://schemas.microsoft.com/office/powerpoint/2010/main" val="286134400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8104F-AB6B-BAD6-6309-93189B8474B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AE960A5-076A-2704-FC7C-9C3DEBA04F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B2D973-D1D3-5F2C-8702-0759C7A12A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9EB93A0-8C95-90C2-FE3B-DCBCCFF52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6671C72-BB7F-E017-5799-B75DC36F48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965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DE5ED6-C071-D513-0828-B1A55E7C22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1E6BA7D-79A7-AA14-3AB3-52828E5103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33AADD-B8DE-BE19-9928-25DCC7D54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A38386-36FB-F19E-809F-3CE81CE0F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3D236E-9849-256F-455D-7EA4842D9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40217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9ECDA3F-FE17-EACC-4E11-FB6AD05AEEE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8240381-D711-B06F-A61D-84D32631B2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8E03A0-B30A-BFB4-C2DB-F61EC463C4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27B74F-0955-532F-0093-3536EE874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AEBFB-F24E-CC24-EE88-03F3FAA83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703399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 3 (3)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black">
          <a:xfrm>
            <a:off x="709458" y="1732422"/>
            <a:ext cx="3621023" cy="592952"/>
          </a:xfrm>
        </p:spPr>
        <p:txBody>
          <a:bodyPr anchor="b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2000">
                <a:solidFill>
                  <a:schemeClr val="bg1"/>
                </a:solidFill>
              </a:defRPr>
            </a:lvl2pPr>
            <a:lvl3pPr marL="0" indent="0" algn="l">
              <a:buNone/>
              <a:defRPr sz="2000">
                <a:solidFill>
                  <a:schemeClr val="bg1"/>
                </a:solidFill>
              </a:defRPr>
            </a:lvl3pPr>
            <a:lvl4pPr marL="0" indent="0" algn="l">
              <a:buNone/>
              <a:defRPr sz="2000">
                <a:solidFill>
                  <a:schemeClr val="bg1"/>
                </a:solidFill>
              </a:defRPr>
            </a:lvl4pPr>
            <a:lvl5pPr marL="0" indent="0" algn="l">
              <a:buNone/>
              <a:defRPr sz="2000">
                <a:solidFill>
                  <a:schemeClr val="bg1"/>
                </a:solidFill>
              </a:defRPr>
            </a:lvl5pPr>
            <a:lvl6pPr marL="0" indent="0" algn="l">
              <a:buNone/>
              <a:defRPr sz="2000">
                <a:solidFill>
                  <a:schemeClr val="bg1"/>
                </a:solidFill>
              </a:defRPr>
            </a:lvl6pPr>
            <a:lvl7pPr marL="0" indent="0" algn="l">
              <a:buNone/>
              <a:defRPr sz="2000">
                <a:solidFill>
                  <a:schemeClr val="bg1"/>
                </a:solidFill>
              </a:defRPr>
            </a:lvl7pPr>
            <a:lvl8pPr marL="0" indent="0" algn="l">
              <a:buNone/>
              <a:defRPr sz="2000">
                <a:solidFill>
                  <a:schemeClr val="bg1"/>
                </a:solidFill>
              </a:defRPr>
            </a:lvl8pPr>
            <a:lvl9pPr marL="0" indent="0" algn="l">
              <a:buNone/>
              <a:defRPr sz="2000">
                <a:solidFill>
                  <a:schemeClr val="bg1"/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46F970B-FFC8-D64C-8A10-1CEF766073F3}" type="datetime1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/>
              <a:t>/// Genome Editing Workshop /// February 2023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EEAD9179-7A6B-4268-BEB2-F3B8EB06115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709653" y="2424948"/>
            <a:ext cx="3620828" cy="1440000"/>
          </a:xfrm>
        </p:spPr>
        <p:txBody>
          <a:bodyPr anchor="t"/>
          <a:lstStyle>
            <a:lvl1pPr>
              <a:defRPr sz="3200" i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E7DB5C-15A7-4763-A498-7608598D843B}"/>
              </a:ext>
            </a:extLst>
          </p:cNvPr>
          <p:cNvSpPr txBox="1"/>
          <p:nvPr/>
        </p:nvSpPr>
        <p:spPr bwMode="black">
          <a:xfrm>
            <a:off x="1378862" y="4041068"/>
            <a:ext cx="480895" cy="179724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56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1" b="0" i="0" u="none" strike="noStrike" kern="0" cap="none" spc="0" normalizeH="0" baseline="0" noProof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</a:rPr>
              <a:t>///////////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 bwMode="black">
          <a:xfrm>
            <a:off x="1414582" y="4262151"/>
            <a:ext cx="2915899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701767" y="704850"/>
            <a:ext cx="720094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10F45FFE-96B1-40C5-A292-0CA94D34D065}"/>
              </a:ext>
            </a:extLst>
          </p:cNvPr>
          <p:cNvSpPr/>
          <p:nvPr userDrawn="1"/>
        </p:nvSpPr>
        <p:spPr bwMode="gray">
          <a:xfrm>
            <a:off x="4075990" y="0"/>
            <a:ext cx="8116010" cy="6858000"/>
          </a:xfrm>
          <a:custGeom>
            <a:avLst/>
            <a:gdLst>
              <a:gd name="connsiteX0" fmla="*/ 1341581 w 8114954"/>
              <a:gd name="connsiteY0" fmla="*/ 0 h 6858000"/>
              <a:gd name="connsiteX1" fmla="*/ 8112574 w 8114954"/>
              <a:gd name="connsiteY1" fmla="*/ 0 h 6858000"/>
              <a:gd name="connsiteX2" fmla="*/ 8114954 w 8114954"/>
              <a:gd name="connsiteY2" fmla="*/ 6003673 h 6858000"/>
              <a:gd name="connsiteX3" fmla="*/ 3275458 w 8114954"/>
              <a:gd name="connsiteY3" fmla="*/ 6858000 h 6858000"/>
              <a:gd name="connsiteX4" fmla="*/ 0 w 811495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14954" h="6858000">
                <a:moveTo>
                  <a:pt x="1341581" y="0"/>
                </a:moveTo>
                <a:lnTo>
                  <a:pt x="8112574" y="0"/>
                </a:lnTo>
                <a:cubicBezTo>
                  <a:pt x="8112574" y="1913118"/>
                  <a:pt x="8114954" y="4090555"/>
                  <a:pt x="8114954" y="6003673"/>
                </a:cubicBezTo>
                <a:lnTo>
                  <a:pt x="327545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22" name="Picture Placeholder 21">
            <a:extLst>
              <a:ext uri="{FF2B5EF4-FFF2-40B4-BE49-F238E27FC236}">
                <a16:creationId xmlns:a16="http://schemas.microsoft.com/office/drawing/2014/main" id="{81B2855E-6374-4E16-B969-06FB4FD6A61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gray">
          <a:xfrm>
            <a:off x="4113407" y="0"/>
            <a:ext cx="3985226" cy="6858000"/>
          </a:xfrm>
          <a:custGeom>
            <a:avLst/>
            <a:gdLst>
              <a:gd name="connsiteX0" fmla="*/ 2693218 w 3984707"/>
              <a:gd name="connsiteY0" fmla="*/ 6856945 h 6858000"/>
              <a:gd name="connsiteX1" fmla="*/ 2698647 w 3984707"/>
              <a:gd name="connsiteY1" fmla="*/ 6858000 h 6858000"/>
              <a:gd name="connsiteX2" fmla="*/ 2693014 w 3984707"/>
              <a:gd name="connsiteY2" fmla="*/ 6858000 h 6858000"/>
              <a:gd name="connsiteX3" fmla="*/ 1331361 w 3984707"/>
              <a:gd name="connsiteY3" fmla="*/ 0 h 6858000"/>
              <a:gd name="connsiteX4" fmla="*/ 3984707 w 3984707"/>
              <a:gd name="connsiteY4" fmla="*/ 0 h 6858000"/>
              <a:gd name="connsiteX5" fmla="*/ 2660015 w 3984707"/>
              <a:gd name="connsiteY5" fmla="*/ 6858000 h 6858000"/>
              <a:gd name="connsiteX6" fmla="*/ 0 w 398470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984707" h="6858000">
                <a:moveTo>
                  <a:pt x="2693218" y="6856945"/>
                </a:moveTo>
                <a:lnTo>
                  <a:pt x="2698647" y="6858000"/>
                </a:lnTo>
                <a:lnTo>
                  <a:pt x="2693014" y="6858000"/>
                </a:lnTo>
                <a:close/>
                <a:moveTo>
                  <a:pt x="1331361" y="0"/>
                </a:moveTo>
                <a:lnTo>
                  <a:pt x="3984707" y="0"/>
                </a:lnTo>
                <a:lnTo>
                  <a:pt x="2660015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54000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95279B28-8E9A-48EF-BBFA-EB5F09F244E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 bwMode="gray">
          <a:xfrm>
            <a:off x="6806770" y="0"/>
            <a:ext cx="3995858" cy="6858000"/>
          </a:xfrm>
          <a:custGeom>
            <a:avLst/>
            <a:gdLst>
              <a:gd name="connsiteX0" fmla="*/ 1324692 w 3995338"/>
              <a:gd name="connsiteY0" fmla="*/ 0 h 6858000"/>
              <a:gd name="connsiteX1" fmla="*/ 3995338 w 3995338"/>
              <a:gd name="connsiteY1" fmla="*/ 0 h 6858000"/>
              <a:gd name="connsiteX2" fmla="*/ 2745906 w 3995338"/>
              <a:gd name="connsiteY2" fmla="*/ 6468865 h 6858000"/>
              <a:gd name="connsiteX3" fmla="*/ 2748727 w 3995338"/>
              <a:gd name="connsiteY3" fmla="*/ 6469398 h 6858000"/>
              <a:gd name="connsiteX4" fmla="*/ 547416 w 3995338"/>
              <a:gd name="connsiteY4" fmla="*/ 6858000 h 6858000"/>
              <a:gd name="connsiteX5" fmla="*/ 0 w 3995338"/>
              <a:gd name="connsiteY5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995338" h="6858000">
                <a:moveTo>
                  <a:pt x="1324692" y="0"/>
                </a:moveTo>
                <a:lnTo>
                  <a:pt x="3995338" y="0"/>
                </a:lnTo>
                <a:lnTo>
                  <a:pt x="2745906" y="6468865"/>
                </a:lnTo>
                <a:lnTo>
                  <a:pt x="2748727" y="6469398"/>
                </a:lnTo>
                <a:lnTo>
                  <a:pt x="547416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54000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de-DE"/>
          </a:p>
        </p:txBody>
      </p:sp>
      <p:sp>
        <p:nvSpPr>
          <p:cNvPr id="20" name="Picture Placeholder 56">
            <a:extLst>
              <a:ext uri="{FF2B5EF4-FFF2-40B4-BE49-F238E27FC236}">
                <a16:creationId xmlns:a16="http://schemas.microsoft.com/office/drawing/2014/main" id="{3DF0ABB8-43C5-486B-97C5-606C58821303}"/>
              </a:ext>
            </a:extLst>
          </p:cNvPr>
          <p:cNvSpPr>
            <a:spLocks noGrp="1"/>
          </p:cNvSpPr>
          <p:nvPr>
            <p:ph type="pic" sz="quarter" idx="19" hasCustomPrompt="1"/>
          </p:nvPr>
        </p:nvSpPr>
        <p:spPr bwMode="gray">
          <a:xfrm>
            <a:off x="9586888" y="0"/>
            <a:ext cx="2607493" cy="6463920"/>
          </a:xfrm>
          <a:custGeom>
            <a:avLst/>
            <a:gdLst>
              <a:gd name="connsiteX0" fmla="*/ 1248571 w 2607154"/>
              <a:gd name="connsiteY0" fmla="*/ 0 h 6463920"/>
              <a:gd name="connsiteX1" fmla="*/ 2604774 w 2607154"/>
              <a:gd name="connsiteY1" fmla="*/ 0 h 6463920"/>
              <a:gd name="connsiteX2" fmla="*/ 2607154 w 2607154"/>
              <a:gd name="connsiteY2" fmla="*/ 6003673 h 6463920"/>
              <a:gd name="connsiteX3" fmla="*/ 0 w 2607154"/>
              <a:gd name="connsiteY3" fmla="*/ 6463920 h 6463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607154" h="6463920">
                <a:moveTo>
                  <a:pt x="1248571" y="0"/>
                </a:moveTo>
                <a:lnTo>
                  <a:pt x="2604774" y="0"/>
                </a:lnTo>
                <a:cubicBezTo>
                  <a:pt x="2604774" y="1913118"/>
                  <a:pt x="2607154" y="4090555"/>
                  <a:pt x="2607154" y="6003673"/>
                </a:cubicBezTo>
                <a:lnTo>
                  <a:pt x="0" y="6463920"/>
                </a:lnTo>
                <a:close/>
              </a:path>
            </a:pathLst>
          </a:custGeom>
        </p:spPr>
        <p:txBody>
          <a:bodyPr wrap="square" tIns="93600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</a:t>
            </a:r>
            <a:br>
              <a:rPr lang="en-US"/>
            </a:br>
            <a:r>
              <a:rPr lang="en-US"/>
              <a:t>add picture</a:t>
            </a:r>
            <a:endParaRPr lang="de-DE"/>
          </a:p>
        </p:txBody>
      </p:sp>
      <p:sp>
        <p:nvSpPr>
          <p:cNvPr id="14" name="MIO_VALID_LAYOUT" hidden="1">
            <a:extLst>
              <a:ext uri="{FF2B5EF4-FFF2-40B4-BE49-F238E27FC236}">
                <a16:creationId xmlns:a16="http://schemas.microsoft.com/office/drawing/2014/main" id="{0465EA00-3EFA-4E02-9E94-4A0C46405631}"/>
              </a:ext>
            </a:extLst>
          </p:cNvPr>
          <p:cNvSpPr/>
          <p:nvPr userDrawn="1"/>
        </p:nvSpPr>
        <p:spPr bwMode="gray">
          <a:xfrm>
            <a:off x="69583" y="1"/>
            <a:ext cx="198809" cy="13206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/>
          </a:p>
        </p:txBody>
      </p:sp>
      <p:sp>
        <p:nvSpPr>
          <p:cNvPr id="15" name="Logoschutz" hidden="1">
            <a:extLst>
              <a:ext uri="{FF2B5EF4-FFF2-40B4-BE49-F238E27FC236}">
                <a16:creationId xmlns:a16="http://schemas.microsoft.com/office/drawing/2014/main" id="{0E4D9B70-294B-4EEF-9E60-A1B22BE16F42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gray">
          <a:xfrm>
            <a:off x="521900" y="524850"/>
            <a:ext cx="1080141" cy="1080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180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sz="180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4544884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A4D1F-4761-5631-0280-B067BEA609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81235C-35EC-5BDD-E8ED-D98C3CBF664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9225B7-8A0C-E846-771F-906B186A49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15282-E2C3-719A-1B27-C4A85D9E18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FCD4F6-8D62-C577-9E9E-3798B78CD6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4860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20E09F-8D1B-847E-A4BF-E3A3730607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E54EBFF-11BA-86CB-1DEF-4BACA63F2B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FEA78F4-3E9B-7AD9-F888-623998914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D15D65-9DA3-B0B1-D950-A1E497132F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4B44D20-EEBF-3ABA-E496-60090D92B6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38267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1F0CAE-46CD-46EF-7E22-1341E0B6C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C109CB1-A850-574F-D83B-C83FD88D09F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8F536B5-C2AE-203D-2634-34B4D85BDE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2583D7-5B49-2867-9193-1C6AF24276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A896C9-31A3-E3DC-A5F3-A097191B5C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0CA9D17-1E9B-FDC4-EC7D-2E62853CD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7128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0DBA5-6ADC-5E91-2D1B-4E8F2F3208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6A9D12-D1BC-E63A-2C22-15B2147CA6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F2AB5EF-72E6-05E4-51A4-4972A3D50C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7C816C-9EDF-CA53-7FC2-432301EB16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F0ADFD2-37F6-A6A6-434E-078DE88EE11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5BEBCE-F28B-224B-37F7-617AB0051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A8EE38-91EF-09EB-A311-E57D22CC48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C69080A-829B-0724-0F86-EAD6F00FB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58564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48849C-1652-98E3-B1CF-7847157E4E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9D62EE2-1587-96EE-88A3-E426A2092A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597C2C8-24A0-A843-EAB9-BF107F2042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0B86E91-834A-AEA5-FA5D-E4C4C71FEE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28380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1C506C5-7242-DC7E-0B25-8B0F13AF40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A11865B-ACC6-BB7B-9242-1230409195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FA9CBAF-D21A-C66C-BA3E-A7244740F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084675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27469FB-FD1B-F641-E679-76B41A42AD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13D75F-6BB0-071A-3337-1FD5DB68FAA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47D59C-AFDC-FFC1-C8AA-5130A6E02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5754C6C-3C1D-009A-A36F-03522D0790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9AFF4C-EC5D-BEEF-AF6B-39EB11A3F5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D31803E-3DC4-F128-D0E6-255F3E953B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6503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D2152F-4FBD-1F7A-A1A0-40E5EF4A49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F17469E-A95C-357F-AE33-945133B73D0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53E129-1725-4160-C7FC-639CCEBFA3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9A9274-9914-EFA5-3937-15B5764840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0578D6-244C-6415-DFF9-05F0BE962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016197-C666-1BBD-4BD9-73488D7E0E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9567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48E2F0B-4855-EE3F-EFDE-67139EC540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DE6228-93D8-E11C-D7E8-B4010E5DCCE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3144C8-8911-4F13-A24B-60149902B7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756870-5473-9C4E-B12B-B1300638A7DD}" type="datetimeFigureOut">
              <a:rPr lang="en-US" smtClean="0"/>
              <a:t>8/2/23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BA3C2C-8B4A-7192-350E-2E5B96A7FD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68774C-44CC-9970-671B-53340135565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22F2A55-592B-184A-B1DE-CC367421623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77F0BC-570E-30AD-48A5-FE3E43EA8EAC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0758488" y="6459220"/>
            <a:ext cx="1433512" cy="3352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US" sz="2200">
                <a:solidFill>
                  <a:srgbClr val="FF89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RESTRICTED</a:t>
            </a:r>
          </a:p>
        </p:txBody>
      </p:sp>
    </p:spTree>
    <p:extLst>
      <p:ext uri="{BB962C8B-B14F-4D97-AF65-F5344CB8AC3E}">
        <p14:creationId xmlns:p14="http://schemas.microsoft.com/office/powerpoint/2010/main" val="27771213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206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/// Genome Editing Workshop /// February 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EAD9179-7A6B-4268-BEB2-F3B8EB06115B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5" name="Titel 4"/>
          <p:cNvSpPr>
            <a:spLocks noGrp="1"/>
          </p:cNvSpPr>
          <p:nvPr>
            <p:ph type="ctrTitle"/>
          </p:nvPr>
        </p:nvSpPr>
        <p:spPr>
          <a:xfrm>
            <a:off x="710438" y="1737813"/>
            <a:ext cx="3620828" cy="1440000"/>
          </a:xfrm>
        </p:spPr>
        <p:txBody>
          <a:bodyPr>
            <a:normAutofit fontScale="90000"/>
          </a:bodyPr>
          <a:lstStyle/>
          <a:p>
            <a:r>
              <a:rPr lang="en-US" dirty="0"/>
              <a:t>Single cell sequence data to facilitate Maize kernel row number gene discovery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710160" y="4548267"/>
            <a:ext cx="2915519" cy="1080000"/>
          </a:xfrm>
        </p:spPr>
        <p:txBody>
          <a:bodyPr>
            <a:normAutofit/>
          </a:bodyPr>
          <a:lstStyle/>
          <a:p>
            <a:r>
              <a:rPr lang="en-US" dirty="0"/>
              <a:t>Lin Du</a:t>
            </a:r>
          </a:p>
        </p:txBody>
      </p:sp>
      <p:pic>
        <p:nvPicPr>
          <p:cNvPr id="25" name="Picture Placeholder 24" descr="A picture containing coelenterate, decorated&#10;&#10;Description automatically generated">
            <a:extLst>
              <a:ext uri="{FF2B5EF4-FFF2-40B4-BE49-F238E27FC236}">
                <a16:creationId xmlns:a16="http://schemas.microsoft.com/office/drawing/2014/main" id="{18FEA373-7034-9B94-E8EB-F48A169A662A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3"/>
          <a:srcRect l="28203" r="28203"/>
          <a:stretch>
            <a:fillRect/>
          </a:stretch>
        </p:blipFill>
        <p:spPr/>
      </p:pic>
      <p:pic>
        <p:nvPicPr>
          <p:cNvPr id="14" name="Picture Placeholder 13" descr="Diagram&#10;&#10;Description automatically generated">
            <a:extLst>
              <a:ext uri="{FF2B5EF4-FFF2-40B4-BE49-F238E27FC236}">
                <a16:creationId xmlns:a16="http://schemas.microsoft.com/office/drawing/2014/main" id="{DD633776-5063-D137-FA59-801DD0FABFAE}"/>
              </a:ext>
            </a:extLst>
          </p:cNvPr>
          <p:cNvPicPr>
            <a:picLocks noGrp="1" noChangeAspect="1"/>
          </p:cNvPicPr>
          <p:nvPr>
            <p:ph type="pic" sz="quarter" idx="18"/>
          </p:nvPr>
        </p:nvPicPr>
        <p:blipFill>
          <a:blip r:embed="rId4"/>
          <a:srcRect l="30579" r="30579"/>
          <a:stretch>
            <a:fillRect/>
          </a:stretch>
        </p:blipFill>
        <p:spPr/>
      </p:pic>
      <p:pic>
        <p:nvPicPr>
          <p:cNvPr id="21" name="Picture Placeholder 20" descr="A close up of a dandelion flower&#10;&#10;Description automatically generated with medium confidence">
            <a:extLst>
              <a:ext uri="{FF2B5EF4-FFF2-40B4-BE49-F238E27FC236}">
                <a16:creationId xmlns:a16="http://schemas.microsoft.com/office/drawing/2014/main" id="{8AB7B47B-0E92-DB52-7A4A-7DB749080841}"/>
              </a:ext>
            </a:extLst>
          </p:cNvPr>
          <p:cNvPicPr>
            <a:picLocks noGrp="1" noChangeAspect="1"/>
          </p:cNvPicPr>
          <p:nvPr>
            <p:ph type="pic" sz="quarter" idx="19"/>
          </p:nvPr>
        </p:nvPicPr>
        <p:blipFill>
          <a:blip r:embed="rId5"/>
          <a:srcRect l="22467" r="22467"/>
          <a:stretch>
            <a:fillRect/>
          </a:stretch>
        </p:blipFill>
        <p:spPr/>
      </p:pic>
      <p:cxnSp>
        <p:nvCxnSpPr>
          <p:cNvPr id="7" name="Straight Connector 6"/>
          <p:cNvCxnSpPr/>
          <p:nvPr/>
        </p:nvCxnSpPr>
        <p:spPr bwMode="gray">
          <a:xfrm flipH="1">
            <a:off x="6788617" y="-724"/>
            <a:ext cx="1330409" cy="6858724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 bwMode="gray">
          <a:xfrm flipH="1">
            <a:off x="4087026" y="-724"/>
            <a:ext cx="1330409" cy="6858724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 bwMode="gray">
          <a:xfrm flipH="1">
            <a:off x="9567516" y="-724"/>
            <a:ext cx="1253994" cy="6464770"/>
          </a:xfrm>
          <a:prstGeom prst="line">
            <a:avLst/>
          </a:prstGeom>
          <a:ln w="317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91FB929-DD67-7499-3D8B-0CE69FCD6D2F}"/>
              </a:ext>
            </a:extLst>
          </p:cNvPr>
          <p:cNvSpPr txBox="1"/>
          <p:nvPr/>
        </p:nvSpPr>
        <p:spPr>
          <a:xfrm>
            <a:off x="179362" y="5342587"/>
            <a:ext cx="397711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Thanks to Keith Decker, </a:t>
            </a:r>
            <a:r>
              <a:rPr lang="en-US" sz="2000" dirty="0" err="1">
                <a:solidFill>
                  <a:schemeClr val="bg1"/>
                </a:solidFill>
              </a:rPr>
              <a:t>Jiani</a:t>
            </a:r>
            <a:r>
              <a:rPr lang="en-US" sz="2000" dirty="0">
                <a:solidFill>
                  <a:schemeClr val="bg1"/>
                </a:solidFill>
              </a:rPr>
              <a:t> Yang, </a:t>
            </a:r>
          </a:p>
          <a:p>
            <a:r>
              <a:rPr lang="en-US" sz="2000" dirty="0">
                <a:solidFill>
                  <a:schemeClr val="bg1"/>
                </a:solidFill>
              </a:rPr>
              <a:t>Benjamin </a:t>
            </a:r>
            <a:r>
              <a:rPr lang="en-US" sz="2000" dirty="0" err="1">
                <a:solidFill>
                  <a:schemeClr val="bg1"/>
                </a:solidFill>
              </a:rPr>
              <a:t>Buer</a:t>
            </a:r>
            <a:r>
              <a:rPr lang="en-US" sz="2000" dirty="0">
                <a:solidFill>
                  <a:schemeClr val="bg1"/>
                </a:solidFill>
              </a:rPr>
              <a:t> and Rebecca </a:t>
            </a:r>
            <a:r>
              <a:rPr lang="en-US" sz="2000" dirty="0" err="1">
                <a:solidFill>
                  <a:schemeClr val="bg1"/>
                </a:solidFill>
              </a:rPr>
              <a:t>Lowdon</a:t>
            </a:r>
            <a:endParaRPr lang="en-US" sz="2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825527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F02BF6F-3E5F-42DE-4BE8-8EA9989EC60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0411" y="0"/>
            <a:ext cx="689229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08482F-F43F-E080-5D76-B5F089ACD2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73172" y="4691824"/>
            <a:ext cx="8718828" cy="162584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5379DE-0DF0-D3B3-BA36-7C1366E117E6}"/>
              </a:ext>
            </a:extLst>
          </p:cNvPr>
          <p:cNvSpPr txBox="1"/>
          <p:nvPr/>
        </p:nvSpPr>
        <p:spPr>
          <a:xfrm>
            <a:off x="6715244" y="309496"/>
            <a:ext cx="54767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>
                <a:solidFill>
                  <a:srgbClr val="002060"/>
                </a:solidFill>
              </a:rPr>
              <a:t>Integrate sc RNA-seq and sc ATAC-seq data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BFECCDB-5645-1792-F0CD-E1DD4E0EFC4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00102" y="1200605"/>
            <a:ext cx="3356414" cy="36760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8387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BDF2693-BF31-FDED-B615-EE4384C62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5632" y="1221829"/>
            <a:ext cx="5092148" cy="546233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4A4E525-C22D-C17C-1640-4F77FBBBE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9884" y="285008"/>
            <a:ext cx="5741203" cy="628798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C23DAC3-D22C-8B8E-D1F2-FC7AD795F1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5632" y="0"/>
            <a:ext cx="5092148" cy="1325563"/>
          </a:xfrm>
        </p:spPr>
        <p:txBody>
          <a:bodyPr>
            <a:normAutofit/>
          </a:bodyPr>
          <a:lstStyle/>
          <a:p>
            <a:r>
              <a:rPr lang="en-US" sz="3600" dirty="0"/>
              <a:t>Single cell ATAC-seq data </a:t>
            </a:r>
            <a:br>
              <a:rPr lang="en-US" sz="3600" dirty="0"/>
            </a:br>
            <a:r>
              <a:rPr lang="en-US" sz="3600" dirty="0"/>
              <a:t>of Ear tissue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8043482-73AE-05F0-D0CD-F9FC2730D815}"/>
              </a:ext>
            </a:extLst>
          </p:cNvPr>
          <p:cNvSpPr txBox="1"/>
          <p:nvPr/>
        </p:nvSpPr>
        <p:spPr>
          <a:xfrm>
            <a:off x="8530486" y="5071580"/>
            <a:ext cx="247899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400" dirty="0"/>
              <a:t>3,967 cells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FF7265E-9388-3865-C926-FA3E6870B3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6030087"/>
            <a:ext cx="4866516" cy="725206"/>
          </a:xfrm>
          <a:prstGeom prst="rect">
            <a:avLst/>
          </a:prstGeom>
        </p:spPr>
      </p:pic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66AFDDFC-D3F5-4696-51E5-980A682C9BFB}"/>
              </a:ext>
            </a:extLst>
          </p:cNvPr>
          <p:cNvCxnSpPr>
            <a:cxnSpLocks/>
          </p:cNvCxnSpPr>
          <p:nvPr/>
        </p:nvCxnSpPr>
        <p:spPr>
          <a:xfrm flipV="1">
            <a:off x="4085112" y="615068"/>
            <a:ext cx="2016889" cy="3185036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21FC272F-F174-6EAE-0652-0D6892635E2C}"/>
              </a:ext>
            </a:extLst>
          </p:cNvPr>
          <p:cNvCxnSpPr>
            <a:cxnSpLocks/>
          </p:cNvCxnSpPr>
          <p:nvPr/>
        </p:nvCxnSpPr>
        <p:spPr>
          <a:xfrm>
            <a:off x="4079111" y="4697594"/>
            <a:ext cx="2016889" cy="1055188"/>
          </a:xfrm>
          <a:prstGeom prst="straightConnector1">
            <a:avLst/>
          </a:prstGeom>
          <a:ln w="412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459949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31DE31B-8D90-6D2B-82D8-A929F14366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244" y="1224337"/>
            <a:ext cx="10330543" cy="5264331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AB7A569F-F696-5705-3DAC-A85796D85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825" y="0"/>
            <a:ext cx="11616621" cy="1325563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chemeClr val="accent1">
                    <a:lumMod val="50000"/>
                  </a:schemeClr>
                </a:solidFill>
              </a:rPr>
              <a:t>Single cell ATAC-seq data contains cell specific information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BEF076E-1792-8F5F-9949-24AED42B694A}"/>
              </a:ext>
            </a:extLst>
          </p:cNvPr>
          <p:cNvSpPr txBox="1"/>
          <p:nvPr/>
        </p:nvSpPr>
        <p:spPr>
          <a:xfrm>
            <a:off x="7450667" y="1409003"/>
            <a:ext cx="6096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FDR &lt;= 0.05 &amp; Log2FC &gt;= 1  2061 genes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FE56300-7438-4D3D-356B-2ACDC920C5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8244" y="6172884"/>
            <a:ext cx="4238147" cy="631567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41760F0A-24AB-E335-ED03-C2D9E6676783}"/>
              </a:ext>
            </a:extLst>
          </p:cNvPr>
          <p:cNvSpPr txBox="1"/>
          <p:nvPr/>
        </p:nvSpPr>
        <p:spPr>
          <a:xfrm>
            <a:off x="1524574" y="1224337"/>
            <a:ext cx="49406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Based on the ATAC-seq peak height at TSS of genes</a:t>
            </a:r>
          </a:p>
        </p:txBody>
      </p:sp>
    </p:spTree>
    <p:extLst>
      <p:ext uri="{BB962C8B-B14F-4D97-AF65-F5344CB8AC3E}">
        <p14:creationId xmlns:p14="http://schemas.microsoft.com/office/powerpoint/2010/main" val="40205759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BAC50AC-57D2-5DFF-6903-BC75E6F4D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1163" y="1056904"/>
            <a:ext cx="10279014" cy="5801096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9239296-0945-BE60-FB16-83D7EDEF5F6F}"/>
              </a:ext>
            </a:extLst>
          </p:cNvPr>
          <p:cNvSpPr txBox="1"/>
          <p:nvPr/>
        </p:nvSpPr>
        <p:spPr>
          <a:xfrm>
            <a:off x="6107345" y="1535811"/>
            <a:ext cx="7915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UB2</a:t>
            </a: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DEDC76F8-77A6-A253-5BB9-9CD659DEFEFC}"/>
              </a:ext>
            </a:extLst>
          </p:cNvPr>
          <p:cNvSpPr/>
          <p:nvPr/>
        </p:nvSpPr>
        <p:spPr>
          <a:xfrm>
            <a:off x="6626190" y="5327059"/>
            <a:ext cx="272742" cy="47403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3358876-2DB6-CA16-3C88-AEC40C24611A}"/>
              </a:ext>
            </a:extLst>
          </p:cNvPr>
          <p:cNvSpPr/>
          <p:nvPr/>
        </p:nvSpPr>
        <p:spPr>
          <a:xfrm>
            <a:off x="9054953" y="4086651"/>
            <a:ext cx="272742" cy="27711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350E2E-D323-FCB4-0E2E-8E513BC7A199}"/>
              </a:ext>
            </a:extLst>
          </p:cNvPr>
          <p:cNvSpPr txBox="1"/>
          <p:nvPr/>
        </p:nvSpPr>
        <p:spPr>
          <a:xfrm>
            <a:off x="321163" y="347670"/>
            <a:ext cx="94314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50000"/>
                  </a:schemeClr>
                </a:solidFill>
              </a:rPr>
              <a:t>Single cell ATAC-seq data helps to define cell type specific genes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866A236-C474-0330-CE71-AA5A5C39D6F9}"/>
              </a:ext>
            </a:extLst>
          </p:cNvPr>
          <p:cNvSpPr txBox="1"/>
          <p:nvPr/>
        </p:nvSpPr>
        <p:spPr>
          <a:xfrm>
            <a:off x="7241295" y="5240911"/>
            <a:ext cx="50227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Sc ATAC-seq detects cell specific expression of UB2, </a:t>
            </a:r>
          </a:p>
          <a:p>
            <a:r>
              <a:rPr lang="en-US" dirty="0"/>
              <a:t>which was not detected by sc RNA-seq</a:t>
            </a:r>
          </a:p>
        </p:txBody>
      </p:sp>
    </p:spTree>
    <p:extLst>
      <p:ext uri="{BB962C8B-B14F-4D97-AF65-F5344CB8AC3E}">
        <p14:creationId xmlns:p14="http://schemas.microsoft.com/office/powerpoint/2010/main" val="354864655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2CD801-03C2-8564-6B0E-C6438197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1434" y="-68011"/>
            <a:ext cx="10515600" cy="1325563"/>
          </a:xfrm>
        </p:spPr>
        <p:txBody>
          <a:bodyPr/>
          <a:lstStyle/>
          <a:p>
            <a:r>
              <a:rPr lang="en-US" dirty="0"/>
              <a:t>Identify marker peaks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FB0CB4E-32D9-CF04-E550-47CA24D35C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319" y="1073040"/>
            <a:ext cx="10712115" cy="56185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6877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63260-CBA2-36D8-0A13-81267AB545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Pairwise Testing Between clusters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8B2A436-F279-8DA6-060D-871CC5EC2F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5163" y="2109355"/>
            <a:ext cx="4868074" cy="43835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790CD6F-74DC-FC5D-F00D-E739C55EC8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21682" y="2139609"/>
            <a:ext cx="4413588" cy="435326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44A6F603-2B73-C905-ADAA-42FCF6A0BD7E}"/>
              </a:ext>
            </a:extLst>
          </p:cNvPr>
          <p:cNvSpPr txBox="1"/>
          <p:nvPr/>
        </p:nvSpPr>
        <p:spPr>
          <a:xfrm>
            <a:off x="5143500" y="1527464"/>
            <a:ext cx="108933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C2_vs_C6</a:t>
            </a:r>
          </a:p>
        </p:txBody>
      </p:sp>
    </p:spTree>
    <p:extLst>
      <p:ext uri="{BB962C8B-B14F-4D97-AF65-F5344CB8AC3E}">
        <p14:creationId xmlns:p14="http://schemas.microsoft.com/office/powerpoint/2010/main" val="33899359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AFE41A-FC8F-F6FB-D4D6-4ED501536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675" y="706530"/>
            <a:ext cx="11304248" cy="1325563"/>
          </a:xfrm>
        </p:spPr>
        <p:txBody>
          <a:bodyPr>
            <a:normAutofit/>
          </a:bodyPr>
          <a:lstStyle/>
          <a:p>
            <a:r>
              <a:rPr lang="en-US" sz="2400" dirty="0"/>
              <a:t>Motif enrichment difference between C2 and C6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AA5A939-D155-E8DA-52D3-AB867B9227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542673"/>
            <a:ext cx="6137491" cy="534907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4F33E2B-F048-1698-311F-A582AD468B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4509" y="1565074"/>
            <a:ext cx="6137491" cy="530549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EF8B68A-6BF1-E02B-3DA7-F80AB130F3B1}"/>
              </a:ext>
            </a:extLst>
          </p:cNvPr>
          <p:cNvSpPr txBox="1"/>
          <p:nvPr/>
        </p:nvSpPr>
        <p:spPr>
          <a:xfrm>
            <a:off x="4013733" y="1980778"/>
            <a:ext cx="1742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C2 enriched 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A998E91-48B5-62D6-F769-600EF1BD498C}"/>
              </a:ext>
            </a:extLst>
          </p:cNvPr>
          <p:cNvSpPr txBox="1"/>
          <p:nvPr/>
        </p:nvSpPr>
        <p:spPr>
          <a:xfrm>
            <a:off x="10004377" y="1980778"/>
            <a:ext cx="174278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C6 enriched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57FBA06-0721-5A9E-349E-6975942C8DFC}"/>
              </a:ext>
            </a:extLst>
          </p:cNvPr>
          <p:cNvSpPr txBox="1"/>
          <p:nvPr/>
        </p:nvSpPr>
        <p:spPr>
          <a:xfrm>
            <a:off x="10549288" y="1345511"/>
            <a:ext cx="9156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HOMER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C81EE1-3AD9-C892-6E32-F525094A05F4}"/>
              </a:ext>
            </a:extLst>
          </p:cNvPr>
          <p:cNvSpPr txBox="1"/>
          <p:nvPr/>
        </p:nvSpPr>
        <p:spPr>
          <a:xfrm>
            <a:off x="4013733" y="2868236"/>
            <a:ext cx="160011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ZNF692.Zf_330</a:t>
            </a:r>
          </a:p>
          <a:p>
            <a:r>
              <a:rPr lang="en-US" dirty="0">
                <a:solidFill>
                  <a:srgbClr val="FF0000"/>
                </a:solidFill>
              </a:rPr>
              <a:t>Sp1.Zf_266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256F571-B90D-EC64-9DCA-9E33847DDC03}"/>
              </a:ext>
            </a:extLst>
          </p:cNvPr>
          <p:cNvSpPr txBox="1"/>
          <p:nvPr/>
        </p:nvSpPr>
        <p:spPr>
          <a:xfrm>
            <a:off x="10004377" y="2545070"/>
            <a:ext cx="1774781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Stat3.Stat_275</a:t>
            </a:r>
          </a:p>
          <a:p>
            <a:r>
              <a:rPr lang="en-US" dirty="0">
                <a:solidFill>
                  <a:srgbClr val="FF0000"/>
                </a:solidFill>
              </a:rPr>
              <a:t>HRE.HSF_134</a:t>
            </a:r>
          </a:p>
          <a:p>
            <a:r>
              <a:rPr lang="en-US" dirty="0">
                <a:solidFill>
                  <a:srgbClr val="FF0000"/>
                </a:solidFill>
              </a:rPr>
              <a:t>E2A.bHLH_51</a:t>
            </a:r>
          </a:p>
          <a:p>
            <a:r>
              <a:rPr lang="en-US" dirty="0">
                <a:solidFill>
                  <a:srgbClr val="FF0000"/>
                </a:solidFill>
              </a:rPr>
              <a:t>Tcf12.bHLH_266</a:t>
            </a:r>
          </a:p>
          <a:p>
            <a:r>
              <a:rPr lang="en-US" dirty="0">
                <a:solidFill>
                  <a:srgbClr val="FF0000"/>
                </a:solidFill>
              </a:rPr>
              <a:t>HIF2a.bHLH_124</a:t>
            </a:r>
          </a:p>
          <a:p>
            <a:r>
              <a:rPr lang="en-US" dirty="0">
                <a:solidFill>
                  <a:srgbClr val="FF0000"/>
                </a:solidFill>
              </a:rPr>
              <a:t>MyoD.bHLH_170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82E4E0C-D6B4-C6E3-3773-93EA04B99B5B}"/>
              </a:ext>
            </a:extLst>
          </p:cNvPr>
          <p:cNvSpPr txBox="1"/>
          <p:nvPr/>
        </p:nvSpPr>
        <p:spPr>
          <a:xfrm>
            <a:off x="328866" y="131266"/>
            <a:ext cx="10967866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800" b="0" i="0" dirty="0">
                <a:solidFill>
                  <a:schemeClr val="accent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Single cell ATAC-seq predict motif and transcription factors from accessible chromatin sites.</a:t>
            </a:r>
            <a:endParaRPr lang="en-US" sz="2800" dirty="0">
              <a:solidFill>
                <a:schemeClr val="accent1">
                  <a:lumMod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89229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6A404E8-245B-F837-D797-67D32FE4A1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083" y="598794"/>
            <a:ext cx="9312029" cy="588987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31F50A5-0C9D-436D-0F28-4B5CB315D32C}"/>
              </a:ext>
            </a:extLst>
          </p:cNvPr>
          <p:cNvSpPr txBox="1"/>
          <p:nvPr/>
        </p:nvSpPr>
        <p:spPr>
          <a:xfrm>
            <a:off x="8369466" y="6488668"/>
            <a:ext cx="22369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Figure made by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ArchR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48696FA-52E7-0BD6-BD4E-242F5FFBDE76}"/>
              </a:ext>
            </a:extLst>
          </p:cNvPr>
          <p:cNvSpPr txBox="1"/>
          <p:nvPr/>
        </p:nvSpPr>
        <p:spPr>
          <a:xfrm>
            <a:off x="486888" y="1102763"/>
            <a:ext cx="124367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accent1">
                    <a:lumMod val="50000"/>
                  </a:schemeClr>
                </a:solidFill>
              </a:rPr>
              <a:t>QTL1</a:t>
            </a:r>
            <a:endParaRPr lang="en-US" dirty="0">
              <a:solidFill>
                <a:schemeClr val="accent1">
                  <a:lumMod val="50000"/>
                </a:schemeClr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C5F87EF-D419-734F-4470-4869EF317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06371" y="557559"/>
            <a:ext cx="1104207" cy="160030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CBD5B08-2124-93F6-F5E4-894EBF28AA9A}"/>
              </a:ext>
            </a:extLst>
          </p:cNvPr>
          <p:cNvSpPr txBox="1"/>
          <p:nvPr/>
        </p:nvSpPr>
        <p:spPr>
          <a:xfrm>
            <a:off x="543296" y="2470068"/>
            <a:ext cx="167045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ATAC-seq peaks</a:t>
            </a:r>
          </a:p>
          <a:p>
            <a:r>
              <a:rPr lang="en-US" dirty="0"/>
              <a:t>for each cluster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65043C1-78A1-F02D-CE92-A6D180AE5DF6}"/>
              </a:ext>
            </a:extLst>
          </p:cNvPr>
          <p:cNvSpPr txBox="1"/>
          <p:nvPr/>
        </p:nvSpPr>
        <p:spPr>
          <a:xfrm>
            <a:off x="170853" y="148656"/>
            <a:ext cx="1259512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i="0" dirty="0">
                <a:solidFill>
                  <a:schemeClr val="accent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Single cell ATAC-seq Peak shows chromatin open 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Helvetica Neue" panose="02000503000000020004" pitchFamily="2" charset="0"/>
              </a:rPr>
              <a:t>region </a:t>
            </a:r>
            <a:r>
              <a:rPr lang="en-US" sz="2800" i="0" dirty="0">
                <a:solidFill>
                  <a:schemeClr val="accent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difference among clusters </a:t>
            </a:r>
          </a:p>
        </p:txBody>
      </p:sp>
    </p:spTree>
    <p:extLst>
      <p:ext uri="{BB962C8B-B14F-4D97-AF65-F5344CB8AC3E}">
        <p14:creationId xmlns:p14="http://schemas.microsoft.com/office/powerpoint/2010/main" val="32548622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292A3D6-0843-DD7C-15EF-8C72E0C888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3996" y="311150"/>
            <a:ext cx="6565900" cy="623570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70D0E8CC-30EE-BAA5-FB91-1940DC8EF691}"/>
              </a:ext>
            </a:extLst>
          </p:cNvPr>
          <p:cNvSpPr/>
          <p:nvPr/>
        </p:nvSpPr>
        <p:spPr>
          <a:xfrm>
            <a:off x="7377006" y="5277053"/>
            <a:ext cx="1940582" cy="500514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D236726-F004-4F35-62EF-488D6F8D06DC}"/>
              </a:ext>
            </a:extLst>
          </p:cNvPr>
          <p:cNvSpPr txBox="1"/>
          <p:nvPr/>
        </p:nvSpPr>
        <p:spPr>
          <a:xfrm>
            <a:off x="1056261" y="2890391"/>
            <a:ext cx="3130489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0" dirty="0">
                <a:solidFill>
                  <a:srgbClr val="FF0000"/>
                </a:solidFill>
                <a:effectLst/>
                <a:latin typeface="Roboto" panose="020F0502020204030204" pitchFamily="34" charset="0"/>
              </a:rPr>
              <a:t>Zm00001d021906</a:t>
            </a:r>
            <a:r>
              <a:rPr lang="en-US" b="0" i="0" dirty="0">
                <a:solidFill>
                  <a:srgbClr val="4D5156"/>
                </a:solidFill>
                <a:effectLst/>
                <a:latin typeface="Roboto" panose="020F0502020204030204" pitchFamily="34" charset="0"/>
              </a:rPr>
              <a:t> </a:t>
            </a:r>
            <a:r>
              <a:rPr lang="en-US" b="0" i="0" dirty="0">
                <a:solidFill>
                  <a:srgbClr val="FF0000"/>
                </a:solidFill>
                <a:effectLst/>
                <a:latin typeface="Roboto" panose="020F0502020204030204" pitchFamily="34" charset="0"/>
              </a:rPr>
              <a:t>(lhca2): </a:t>
            </a:r>
            <a:r>
              <a:rPr lang="en-US" b="0" i="0" dirty="0">
                <a:solidFill>
                  <a:srgbClr val="4D5156"/>
                </a:solidFill>
                <a:effectLst/>
                <a:latin typeface="Roboto" panose="020F0502020204030204" pitchFamily="34" charset="0"/>
              </a:rPr>
              <a:t>is important for maize to improve photosynthesis under abiotic stresses, such as drought and low temperature</a:t>
            </a: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FDEB11D2-8974-A963-2D71-E52D7E9209C4}"/>
              </a:ext>
            </a:extLst>
          </p:cNvPr>
          <p:cNvSpPr/>
          <p:nvPr/>
        </p:nvSpPr>
        <p:spPr>
          <a:xfrm>
            <a:off x="8390068" y="137893"/>
            <a:ext cx="223024" cy="6567779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0844415-51E4-945B-F0ED-6CFC2C20F2BD}"/>
              </a:ext>
            </a:extLst>
          </p:cNvPr>
          <p:cNvSpPr txBox="1"/>
          <p:nvPr/>
        </p:nvSpPr>
        <p:spPr>
          <a:xfrm>
            <a:off x="242104" y="282788"/>
            <a:ext cx="5286497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sz="2800" i="0" dirty="0">
                <a:solidFill>
                  <a:schemeClr val="accent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Marker ATAC-seq Peak shows gene Transcrip</a:t>
            </a:r>
            <a:r>
              <a:rPr lang="en-US" sz="2800" dirty="0">
                <a:solidFill>
                  <a:schemeClr val="accent1">
                    <a:lumMod val="50000"/>
                  </a:schemeClr>
                </a:solidFill>
                <a:latin typeface="Helvetica Neue" panose="02000503000000020004" pitchFamily="2" charset="0"/>
              </a:rPr>
              <a:t>tion </a:t>
            </a:r>
            <a:r>
              <a:rPr lang="en-US" sz="2800" i="0" dirty="0">
                <a:solidFill>
                  <a:schemeClr val="accent1">
                    <a:lumMod val="50000"/>
                  </a:schemeClr>
                </a:solidFill>
                <a:effectLst/>
                <a:latin typeface="Helvetica Neue" panose="02000503000000020004" pitchFamily="2" charset="0"/>
              </a:rPr>
              <a:t>Start Site open level difference among clusters </a:t>
            </a:r>
          </a:p>
        </p:txBody>
      </p:sp>
    </p:spTree>
    <p:extLst>
      <p:ext uri="{BB962C8B-B14F-4D97-AF65-F5344CB8AC3E}">
        <p14:creationId xmlns:p14="http://schemas.microsoft.com/office/powerpoint/2010/main" val="3603363066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1816</TotalTime>
  <Words>250</Words>
  <Application>Microsoft Macintosh PowerPoint</Application>
  <PresentationFormat>Widescreen</PresentationFormat>
  <Paragraphs>41</Paragraphs>
  <Slides>10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Helvetica Neue</vt:lpstr>
      <vt:lpstr>Roboto</vt:lpstr>
      <vt:lpstr>Office Theme</vt:lpstr>
      <vt:lpstr>Single cell sequence data to facilitate Maize kernel row number gene discovery</vt:lpstr>
      <vt:lpstr>Single cell ATAC-seq data  of Ear tissue</vt:lpstr>
      <vt:lpstr>Single cell ATAC-seq data contains cell specific information</vt:lpstr>
      <vt:lpstr>PowerPoint Presentation</vt:lpstr>
      <vt:lpstr>Identify marker peaks</vt:lpstr>
      <vt:lpstr>Pairwise Testing Between clusters</vt:lpstr>
      <vt:lpstr>Motif enrichment difference between C2 and C6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Single cell ATAC-seq data  of Ear tissue</dc:title>
  <dc:creator>Lin Du</dc:creator>
  <cp:lastModifiedBy>Lin Du</cp:lastModifiedBy>
  <cp:revision>4</cp:revision>
  <dcterms:created xsi:type="dcterms:W3CDTF">2023-08-02T14:26:23Z</dcterms:created>
  <dcterms:modified xsi:type="dcterms:W3CDTF">2023-08-03T21:24:59Z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2c76c141-ac86-40e5-abf2-c6f60e474cee_Enabled">
    <vt:lpwstr>true</vt:lpwstr>
  </property>
  <property fmtid="{D5CDD505-2E9C-101B-9397-08002B2CF9AE}" pid="3" name="MSIP_Label_2c76c141-ac86-40e5-abf2-c6f60e474cee_SetDate">
    <vt:lpwstr>2023-08-02T14:33:14Z</vt:lpwstr>
  </property>
  <property fmtid="{D5CDD505-2E9C-101B-9397-08002B2CF9AE}" pid="4" name="MSIP_Label_2c76c141-ac86-40e5-abf2-c6f60e474cee_Method">
    <vt:lpwstr>Standard</vt:lpwstr>
  </property>
  <property fmtid="{D5CDD505-2E9C-101B-9397-08002B2CF9AE}" pid="5" name="MSIP_Label_2c76c141-ac86-40e5-abf2-c6f60e474cee_Name">
    <vt:lpwstr>2c76c141-ac86-40e5-abf2-c6f60e474cee</vt:lpwstr>
  </property>
  <property fmtid="{D5CDD505-2E9C-101B-9397-08002B2CF9AE}" pid="6" name="MSIP_Label_2c76c141-ac86-40e5-abf2-c6f60e474cee_SiteId">
    <vt:lpwstr>fcb2b37b-5da0-466b-9b83-0014b67a7c78</vt:lpwstr>
  </property>
  <property fmtid="{D5CDD505-2E9C-101B-9397-08002B2CF9AE}" pid="7" name="MSIP_Label_2c76c141-ac86-40e5-abf2-c6f60e474cee_ActionId">
    <vt:lpwstr>0b83cc71-49a0-4e56-9c3c-66b0344a1db3</vt:lpwstr>
  </property>
  <property fmtid="{D5CDD505-2E9C-101B-9397-08002B2CF9AE}" pid="8" name="MSIP_Label_2c76c141-ac86-40e5-abf2-c6f60e474ce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RESTRICTED</vt:lpwstr>
  </property>
</Properties>
</file>

<file path=docProps/thumbnail.jpeg>
</file>